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5" r:id="rId4"/>
    <p:sldId id="258" r:id="rId5"/>
    <p:sldId id="266" r:id="rId6"/>
    <p:sldId id="259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 autoAdjust="0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063FB0D-4B23-4FD5-B73F-5D184D2B08D2}" type="datetimeFigureOut">
              <a:rPr lang="zh-CN" altLang="en-US"/>
              <a:pPr>
                <a:defRPr/>
              </a:pPr>
              <a:t>2010-8-22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7ACD3CBA-D9F4-46F6-8288-121E57C25E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52138-EB70-4F2D-A6F4-47F4689026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D998-4D3A-4A57-B8A9-4C288EA27C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876A7-CB4D-48DA-ADAE-EFA81E46E3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1282-355E-4D6A-9DE9-1BFC2FFCE0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CC57-C78B-4C99-B1A6-254AC1BC3F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01DA2-7A79-41E8-AC39-A96A5181E9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12D4-0248-4F74-B412-27F1B9B5F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645E-9FED-4548-9CFE-846CC57A09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B98D-DF07-4CDD-A6E1-6739633964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C837A-471E-408B-9D98-117BCEF743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68A5F-636D-4261-9FA8-3E2B1C7BAB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5778C291-854A-4C04-AD20-E45ABF9124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rcc" TargetMode="External"/><Relationship Id="rId3" Type="http://schemas.openxmlformats.org/officeDocument/2006/relationships/hyperlink" Target="http://www.itu.int/ITU-R/go/wrc-12-regional" TargetMode="External"/><Relationship Id="rId7" Type="http://schemas.openxmlformats.org/officeDocument/2006/relationships/hyperlink" Target="http://www.itu.int/ITU-R/go/wrc-12-cite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" TargetMode="External"/><Relationship Id="rId5" Type="http://schemas.openxmlformats.org/officeDocument/2006/relationships/hyperlink" Target="http://www.itu.int/ITU-R/go/wrc-12-asmg" TargetMode="External"/><Relationship Id="rId4" Type="http://schemas.openxmlformats.org/officeDocument/2006/relationships/hyperlink" Target="http://www.itu.int/ITU-R/go/wrc-12-cept" TargetMode="External"/><Relationship Id="rId9" Type="http://schemas.openxmlformats.org/officeDocument/2006/relationships/hyperlink" Target="http://www.itu.int/ITU-R/go/wrc-12-a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itu.int/ITU-R/go/rcp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index.asp?category=study-groups&amp;rlink=rwp5c&amp;lang=en" TargetMode="External"/><Relationship Id="rId13" Type="http://schemas.openxmlformats.org/officeDocument/2006/relationships/hyperlink" Target="http://www.itu.int/ITU-R/index.asp?category=study-groups&amp;rlink=rsg7&amp;lang=en" TargetMode="External"/><Relationship Id="rId3" Type="http://schemas.openxmlformats.org/officeDocument/2006/relationships/hyperlink" Target="http://www.itu.int/ITU-R/index.asp?category=study-groups&amp;rlink=rwp4a&amp;lang=en" TargetMode="External"/><Relationship Id="rId7" Type="http://schemas.openxmlformats.org/officeDocument/2006/relationships/hyperlink" Target="http://www.itu.int/ITU-R/index.asp?category=study-groups&amp;rlink=rwp5b&amp;lang=en" TargetMode="External"/><Relationship Id="rId12" Type="http://schemas.openxmlformats.org/officeDocument/2006/relationships/hyperlink" Target="http://www.itu.int/ITU-R/index.asp?category=study-groups&amp;rlink=rsc&amp;lang=en" TargetMode="External"/><Relationship Id="rId2" Type="http://schemas.openxmlformats.org/officeDocument/2006/relationships/hyperlink" Target="http://www.itu.int/ITU-R/index.asp?category=study-groups&amp;rlink=rwp1a&amp;lang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index.asp?category=study-groups&amp;rlink=rwp5a&amp;lang=en" TargetMode="External"/><Relationship Id="rId11" Type="http://schemas.openxmlformats.org/officeDocument/2006/relationships/hyperlink" Target="http://www.itu.int/ITU-R/index.asp?category=study-groups&amp;rlink=rjtg5-6&amp;lang=en" TargetMode="External"/><Relationship Id="rId5" Type="http://schemas.openxmlformats.org/officeDocument/2006/relationships/hyperlink" Target="http://www.itu.int/ITU-R/index.asp?category=study-groups&amp;rlink=rwp4c&amp;lang=en" TargetMode="External"/><Relationship Id="rId10" Type="http://schemas.openxmlformats.org/officeDocument/2006/relationships/hyperlink" Target="http://www.itu.int/ITU-R/index.asp?category=study-groups&amp;rlink=rwp7c&amp;lang=en" TargetMode="External"/><Relationship Id="rId4" Type="http://schemas.openxmlformats.org/officeDocument/2006/relationships/hyperlink" Target="http://www.itu.int/ITU-R/index.asp?category=study-groups&amp;rlink=rwp1b&amp;lang=en" TargetMode="External"/><Relationship Id="rId9" Type="http://schemas.openxmlformats.org/officeDocument/2006/relationships/hyperlink" Target="http://www.itu.int/ITU-R/index.asp?category=study-groups&amp;rlink=rwp7b&amp;lang=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tsec.org/Program/APG/papg.html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12" Type="http://schemas.openxmlformats.org/officeDocument/2006/relationships/hyperlink" Target="http://www.ero.dk/cpg" TargetMode="External"/><Relationship Id="rId2" Type="http://schemas.openxmlformats.org/officeDocument/2006/relationships/hyperlink" Target="http://www.asmg.a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cc.org.ru/index.php?lang=en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hyperlink" Target="http://citel.oas.org/ccp2-radio/WRC.asp" TargetMode="External"/><Relationship Id="rId4" Type="http://schemas.openxmlformats.org/officeDocument/2006/relationships/hyperlink" Target="http://www.atu-uat.org/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R/go/wrc-12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1" name="Group 25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GSC15-GRSC-12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ITU-R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Colin.Langtry@itu.int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8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/>
              <a:t>ITU preparations for WRC-12</a:t>
            </a:r>
            <a:endParaRPr lang="zh-CN" altLang="en-US" sz="3200" b="1" dirty="0"/>
          </a:p>
        </p:txBody>
      </p:sp>
      <p:sp>
        <p:nvSpPr>
          <p:cNvPr id="14359" name="Rectangle 11"/>
          <p:cNvSpPr txBox="1">
            <a:spLocks noChangeArrowheads="1"/>
          </p:cNvSpPr>
          <p:nvPr/>
        </p:nvSpPr>
        <p:spPr bwMode="auto">
          <a:xfrm>
            <a:off x="1331913" y="3286125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Colin Langtry,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Counsellor, ITU-R SG 5</a:t>
            </a:r>
          </a:p>
        </p:txBody>
      </p:sp>
      <p:sp>
        <p:nvSpPr>
          <p:cNvPr id="14360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 t="9831" r="1807" b="22266"/>
          <a:stretch>
            <a:fillRect/>
          </a:stretch>
        </p:blipFill>
        <p:spPr bwMode="white">
          <a:xfrm>
            <a:off x="0" y="847725"/>
            <a:ext cx="9144000" cy="47418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sp>
        <p:nvSpPr>
          <p:cNvPr id="26626" name="Rectangle 5"/>
          <p:cNvSpPr>
            <a:spLocks noChangeArrowheads="1"/>
          </p:cNvSpPr>
          <p:nvPr/>
        </p:nvSpPr>
        <p:spPr bwMode="white">
          <a:xfrm>
            <a:off x="0" y="476250"/>
            <a:ext cx="5665788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chemeClr val="tx1"/>
              </a:buClr>
              <a:buFont typeface="Arial" charset="0"/>
              <a:buNone/>
            </a:pPr>
            <a:r>
              <a:rPr lang="en-US" b="1">
                <a:solidFill>
                  <a:srgbClr val="000066"/>
                </a:solidFill>
                <a:latin typeface="Tahoma" pitchFamily="34" charset="0"/>
                <a:hlinkClick r:id="rId3"/>
              </a:rPr>
              <a:t>http://www.itu.int/ITU-R/go/wrc-12-regional</a:t>
            </a:r>
            <a:r>
              <a:rPr lang="en-US" b="1">
                <a:solidFill>
                  <a:srgbClr val="000066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white">
          <a:xfrm>
            <a:off x="4572000" y="5510213"/>
            <a:ext cx="4572000" cy="36671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4"/>
              </a:rPr>
              <a:t>http://www.itu.int/ITU-R/go/wrc-12-cept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white">
          <a:xfrm>
            <a:off x="0" y="5864225"/>
            <a:ext cx="4841875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5"/>
              </a:rPr>
              <a:t>http://www.itu.int/ITU-R/go/wrc-12-asmg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white">
          <a:xfrm>
            <a:off x="0" y="6223000"/>
            <a:ext cx="4624388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6"/>
              </a:rPr>
              <a:t>http://www.itu.int/ITU-R/go/wrc-12-atu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white">
          <a:xfrm>
            <a:off x="4572000" y="5870575"/>
            <a:ext cx="4572000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7"/>
              </a:rPr>
              <a:t>http://www.itu.int/ITU-R/go/wrc-12-citel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white">
          <a:xfrm>
            <a:off x="4572000" y="6230938"/>
            <a:ext cx="4572000" cy="36671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8"/>
              </a:rPr>
              <a:t>http://www.itu.int/ITU-R/go/wrc-12-rcc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white">
          <a:xfrm>
            <a:off x="0" y="5438775"/>
            <a:ext cx="4624388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FF"/>
              </a:buClr>
              <a:buSzPct val="15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  <a:hlinkClick r:id="rId9"/>
              </a:rPr>
              <a:t>http://www.itu.int/ITU-R/go/wrc-12-apt</a:t>
            </a:r>
            <a:r>
              <a:rPr lang="en-US">
                <a:solidFill>
                  <a:srgbClr val="000066"/>
                </a:solidFill>
                <a:latin typeface="Tahoma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ChangeArrowheads="1"/>
          </p:cNvSpPr>
          <p:nvPr/>
        </p:nvSpPr>
        <p:spPr bwMode="white">
          <a:xfrm>
            <a:off x="0" y="476250"/>
            <a:ext cx="4395788" cy="36671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chemeClr val="tx1"/>
              </a:buClr>
              <a:buFont typeface="Arial" charset="0"/>
              <a:buNone/>
            </a:pPr>
            <a:r>
              <a:rPr lang="en-US" b="1">
                <a:solidFill>
                  <a:srgbClr val="000066"/>
                </a:solidFill>
                <a:latin typeface="Tahoma" pitchFamily="34" charset="0"/>
                <a:hlinkClick r:id="rId2"/>
              </a:rPr>
              <a:t>http://www.itu.int/ITU-R/go/rcpm</a:t>
            </a:r>
            <a:r>
              <a:rPr lang="en-US" b="1">
                <a:solidFill>
                  <a:srgbClr val="000066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3"/>
          <a:srcRect l="2040" t="17575" r="4080" b="4178"/>
          <a:stretch>
            <a:fillRect/>
          </a:stretch>
        </p:blipFill>
        <p:spPr bwMode="white">
          <a:xfrm>
            <a:off x="-4763" y="1133475"/>
            <a:ext cx="9129713" cy="547052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pic>
        <p:nvPicPr>
          <p:cNvPr id="27651" name="Picture 7"/>
          <p:cNvPicPr>
            <a:picLocks noChangeAspect="1" noChangeArrowheads="1"/>
          </p:cNvPicPr>
          <p:nvPr/>
        </p:nvPicPr>
        <p:blipFill>
          <a:blip r:embed="rId4"/>
          <a:srcRect l="1389" t="35603" r="4587" b="59061"/>
          <a:stretch>
            <a:fillRect/>
          </a:stretch>
        </p:blipFill>
        <p:spPr bwMode="white">
          <a:xfrm>
            <a:off x="0" y="781050"/>
            <a:ext cx="9144000" cy="3730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chemeClr val="tx1"/>
                </a:solidFill>
              </a:rPr>
              <a:t>Timetable</a:t>
            </a:r>
            <a:endParaRPr lang="zh-CN" altLang="en-US" sz="3600" b="1" smtClean="0">
              <a:solidFill>
                <a:schemeClr val="tx1"/>
              </a:solidFill>
            </a:endParaRP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1</a:t>
            </a:r>
          </a:p>
        </p:txBody>
      </p:sp>
      <p:graphicFrame>
        <p:nvGraphicFramePr>
          <p:cNvPr id="18437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468313" y="1247775"/>
          <a:ext cx="8424862" cy="4989513"/>
        </p:xfrm>
        <a:graphic>
          <a:graphicData uri="http://schemas.openxmlformats.org/presentationml/2006/ole">
            <p:oleObj spid="_x0000_s18437" name="Worksheet" r:id="rId3" imgW="8858428" imgH="5410168" progId="Excel.Sheet.8">
              <p:embed/>
            </p:oleObj>
          </a:graphicData>
        </a:graphic>
      </p:graphicFrame>
      <p:sp>
        <p:nvSpPr>
          <p:cNvPr id="1314847" name="Line 31"/>
          <p:cNvSpPr>
            <a:spLocks noChangeShapeType="1"/>
          </p:cNvSpPr>
          <p:nvPr/>
        </p:nvSpPr>
        <p:spPr bwMode="auto">
          <a:xfrm flipH="1">
            <a:off x="5148263" y="4570413"/>
            <a:ext cx="9683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848" name="Text Box 32"/>
          <p:cNvSpPr txBox="1">
            <a:spLocks noChangeArrowheads="1"/>
          </p:cNvSpPr>
          <p:nvPr/>
        </p:nvSpPr>
        <p:spPr bwMode="auto">
          <a:xfrm>
            <a:off x="3635375" y="4221163"/>
            <a:ext cx="1546225" cy="8477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Situation</a:t>
            </a:r>
            <a:b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of today</a:t>
            </a:r>
          </a:p>
        </p:txBody>
      </p:sp>
      <p:sp>
        <p:nvSpPr>
          <p:cNvPr id="1314850" name="Text Box 34"/>
          <p:cNvSpPr txBox="1">
            <a:spLocks noChangeArrowheads="1"/>
          </p:cNvSpPr>
          <p:nvPr/>
        </p:nvSpPr>
        <p:spPr bwMode="auto">
          <a:xfrm>
            <a:off x="4572000" y="5084763"/>
            <a:ext cx="1816100" cy="121285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Deadline for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contributions</a:t>
            </a:r>
            <a:b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Jan. 2011</a:t>
            </a:r>
          </a:p>
        </p:txBody>
      </p:sp>
      <p:sp>
        <p:nvSpPr>
          <p:cNvPr id="3" name="Line 31"/>
          <p:cNvSpPr>
            <a:spLocks noChangeShapeType="1"/>
          </p:cNvSpPr>
          <p:nvPr/>
        </p:nvSpPr>
        <p:spPr bwMode="auto">
          <a:xfrm flipH="1">
            <a:off x="6400800" y="5218113"/>
            <a:ext cx="493713" cy="442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845" name="AutoShape 29"/>
          <p:cNvSpPr>
            <a:spLocks noChangeArrowheads="1"/>
          </p:cNvSpPr>
          <p:nvPr/>
        </p:nvSpPr>
        <p:spPr bwMode="white">
          <a:xfrm>
            <a:off x="1042988" y="1773238"/>
            <a:ext cx="5113337" cy="647700"/>
          </a:xfrm>
          <a:prstGeom prst="leftRightArrow">
            <a:avLst>
              <a:gd name="adj1" fmla="val 50000"/>
              <a:gd name="adj2" fmla="val 157892"/>
            </a:avLst>
          </a:prstGeom>
          <a:solidFill>
            <a:srgbClr val="FF0000"/>
          </a:solidFill>
          <a:ln w="762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chemeClr val="tx1"/>
              </a:buClr>
              <a:buFont typeface="Arial" charset="0"/>
              <a:buNone/>
            </a:pPr>
            <a:r>
              <a:rPr lang="en-US" sz="2400">
                <a:solidFill>
                  <a:srgbClr val="000066"/>
                </a:solidFill>
                <a:latin typeface="Tahoma" pitchFamily="34" charset="0"/>
              </a:rPr>
              <a:t>~ 2.5 years of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47" grpId="0" animBg="1"/>
      <p:bldP spid="1314848" grpId="0" animBg="1"/>
      <p:bldP spid="1314850" grpId="0" animBg="1"/>
      <p:bldP spid="3" grpId="0" animBg="1"/>
      <p:bldP spid="13148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6175"/>
            <a:ext cx="5927725" cy="5284788"/>
          </a:xfrm>
        </p:spPr>
        <p:txBody>
          <a:bodyPr/>
          <a:lstStyle/>
          <a:p>
            <a:pPr marL="531813" indent="-531813"/>
            <a:r>
              <a:rPr lang="en-US" smtClean="0"/>
              <a:t>1.	</a:t>
            </a:r>
            <a:r>
              <a:rPr lang="en-GB" smtClean="0"/>
              <a:t>Maritime and </a:t>
            </a:r>
            <a:br>
              <a:rPr lang="en-GB" smtClean="0"/>
            </a:br>
            <a:r>
              <a:rPr lang="en-GB" smtClean="0"/>
              <a:t>Aeronautical issues</a:t>
            </a:r>
            <a:endParaRPr lang="en-US" smtClean="0"/>
          </a:p>
          <a:p>
            <a:pPr marL="531813" indent="-531813"/>
            <a:r>
              <a:rPr lang="en-US" smtClean="0"/>
              <a:t>2.	</a:t>
            </a:r>
            <a:r>
              <a:rPr lang="en-GB" smtClean="0"/>
              <a:t>Radiolocation and </a:t>
            </a:r>
            <a:br>
              <a:rPr lang="en-GB" smtClean="0"/>
            </a:br>
            <a:r>
              <a:rPr lang="en-GB" smtClean="0"/>
              <a:t>Amateur issues</a:t>
            </a:r>
            <a:endParaRPr lang="en-US" smtClean="0"/>
          </a:p>
          <a:p>
            <a:pPr marL="531813" indent="-531813"/>
            <a:r>
              <a:rPr lang="en-US" smtClean="0"/>
              <a:t>3.	</a:t>
            </a:r>
            <a:r>
              <a:rPr lang="en-GB" smtClean="0"/>
              <a:t>Fixed, Mobile and </a:t>
            </a:r>
            <a:br>
              <a:rPr lang="en-GB" smtClean="0"/>
            </a:br>
            <a:r>
              <a:rPr lang="en-GB" smtClean="0"/>
              <a:t>Broadcasting issues</a:t>
            </a:r>
            <a:endParaRPr lang="en-US" smtClean="0"/>
          </a:p>
          <a:p>
            <a:pPr marL="531813" indent="-531813"/>
            <a:r>
              <a:rPr lang="en-US" smtClean="0"/>
              <a:t>4.	</a:t>
            </a:r>
            <a:r>
              <a:rPr lang="en-GB" smtClean="0"/>
              <a:t>Science issues</a:t>
            </a:r>
            <a:endParaRPr lang="en-US" smtClean="0"/>
          </a:p>
          <a:p>
            <a:pPr marL="531813" indent="-531813"/>
            <a:r>
              <a:rPr lang="en-US" smtClean="0"/>
              <a:t>5.	</a:t>
            </a:r>
            <a:r>
              <a:rPr lang="en-GB" smtClean="0"/>
              <a:t>Satellite issues</a:t>
            </a:r>
            <a:endParaRPr lang="en-US" smtClean="0"/>
          </a:p>
          <a:p>
            <a:pPr marL="531813" indent="-531813"/>
            <a:r>
              <a:rPr lang="en-US" smtClean="0"/>
              <a:t>6.	</a:t>
            </a:r>
            <a:r>
              <a:rPr lang="en-GB" smtClean="0"/>
              <a:t>Future work programme</a:t>
            </a:r>
            <a:br>
              <a:rPr lang="en-GB" smtClean="0"/>
            </a:br>
            <a:r>
              <a:rPr lang="en-GB" smtClean="0"/>
              <a:t>and other issues</a:t>
            </a:r>
            <a:endParaRPr lang="en-US" smtClean="0"/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09600" y="765175"/>
            <a:ext cx="28749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>
              <a:spcBef>
                <a:spcPct val="50000"/>
              </a:spcBef>
            </a:pPr>
            <a:r>
              <a:rPr lang="en-US" b="1" u="sng">
                <a:solidFill>
                  <a:srgbClr val="000000"/>
                </a:solidFill>
                <a:cs typeface="Times New Roman" pitchFamily="18" charset="0"/>
              </a:rPr>
              <a:t>Chapters of CPM Report</a:t>
            </a:r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228600" y="2205038"/>
            <a:ext cx="8648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>
            <a:off x="228600" y="3284538"/>
            <a:ext cx="8648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>
            <a:off x="228600" y="4365625"/>
            <a:ext cx="8648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228600" y="4941888"/>
            <a:ext cx="8648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228600" y="5589588"/>
            <a:ext cx="8648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410200" y="765175"/>
            <a:ext cx="26177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defTabSz="825500">
              <a:spcBef>
                <a:spcPct val="50000"/>
              </a:spcBef>
            </a:pPr>
            <a:r>
              <a:rPr lang="en-US" b="1" u="sng">
                <a:solidFill>
                  <a:srgbClr val="000000"/>
                </a:solidFill>
                <a:cs typeface="Times New Roman" pitchFamily="18" charset="0"/>
              </a:rPr>
              <a:t>WRC-12 Agenda items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5435600" y="5827713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1.2, 1.19, 2, 4, 8.1, 8.2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5410200" y="1268413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1.3, 1.4, 1.9, 1.10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5410200" y="2222500"/>
            <a:ext cx="373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1.14, 1.15, 1.21, 1.23</a:t>
            </a: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410200" y="3284538"/>
            <a:ext cx="373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1.5, 1.8, 1.17, 1.20, 1.22</a:t>
            </a: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5410200" y="4327525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1.6, 1.11, 1.12, 1.16, 1.24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5410200" y="4903788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 anchor="ctr"/>
          <a:lstStyle/>
          <a:p>
            <a:pPr defTabSz="82550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1.7, 1.13, 1.18, 1.25, 7</a:t>
            </a: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539750" y="260350"/>
            <a:ext cx="377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Topics being considered</a:t>
            </a:r>
          </a:p>
        </p:txBody>
      </p:sp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8728075" y="6329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024563"/>
            <a:ext cx="2133600" cy="476250"/>
          </a:xfrm>
        </p:spPr>
        <p:txBody>
          <a:bodyPr/>
          <a:lstStyle/>
          <a:p>
            <a:pPr>
              <a:defRPr/>
            </a:pPr>
            <a:endParaRPr lang="en-US" altLang="zh-CN" smtClean="0"/>
          </a:p>
        </p:txBody>
      </p:sp>
      <p:sp>
        <p:nvSpPr>
          <p:cNvPr id="20482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228600" y="4810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1A</a:t>
            </a:r>
          </a:p>
        </p:txBody>
      </p:sp>
      <p:sp>
        <p:nvSpPr>
          <p:cNvPr id="20483" name="Rectangle 6">
            <a:hlinkClick r:id="rId3"/>
          </p:cNvPr>
          <p:cNvSpPr>
            <a:spLocks noChangeArrowheads="1"/>
          </p:cNvSpPr>
          <p:nvPr/>
        </p:nvSpPr>
        <p:spPr bwMode="auto">
          <a:xfrm>
            <a:off x="228600" y="13954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4A</a:t>
            </a:r>
          </a:p>
        </p:txBody>
      </p:sp>
      <p:sp>
        <p:nvSpPr>
          <p:cNvPr id="20484" name="Oval 7"/>
          <p:cNvSpPr>
            <a:spLocks noChangeArrowheads="1"/>
          </p:cNvSpPr>
          <p:nvPr/>
        </p:nvSpPr>
        <p:spPr bwMode="auto">
          <a:xfrm>
            <a:off x="4495800" y="862013"/>
            <a:ext cx="457200" cy="4572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</p:txBody>
      </p:sp>
      <p:sp>
        <p:nvSpPr>
          <p:cNvPr id="20485" name="Oval 8"/>
          <p:cNvSpPr>
            <a:spLocks noChangeArrowheads="1"/>
          </p:cNvSpPr>
          <p:nvPr/>
        </p:nvSpPr>
        <p:spPr bwMode="auto">
          <a:xfrm>
            <a:off x="4495800" y="1319213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1.13</a:t>
            </a:r>
          </a:p>
        </p:txBody>
      </p:sp>
      <p:cxnSp>
        <p:nvCxnSpPr>
          <p:cNvPr id="20486" name="AutoShape 9"/>
          <p:cNvCxnSpPr>
            <a:cxnSpLocks noChangeShapeType="1"/>
            <a:stCxn id="20483" idx="3"/>
            <a:endCxn id="20485" idx="2"/>
          </p:cNvCxnSpPr>
          <p:nvPr/>
        </p:nvCxnSpPr>
        <p:spPr bwMode="auto">
          <a:xfrm>
            <a:off x="1219200" y="15478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487" name="Oval 10"/>
          <p:cNvSpPr>
            <a:spLocks noChangeArrowheads="1"/>
          </p:cNvSpPr>
          <p:nvPr/>
        </p:nvSpPr>
        <p:spPr bwMode="auto">
          <a:xfrm>
            <a:off x="4495800" y="404813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1.6</a:t>
            </a:r>
          </a:p>
        </p:txBody>
      </p: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4953000" y="862013"/>
            <a:ext cx="457200" cy="4572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1.19</a:t>
            </a:r>
          </a:p>
        </p:txBody>
      </p:sp>
      <p:cxnSp>
        <p:nvCxnSpPr>
          <p:cNvPr id="20489" name="AutoShape 12"/>
          <p:cNvCxnSpPr>
            <a:cxnSpLocks noChangeShapeType="1"/>
            <a:stCxn id="20482" idx="3"/>
            <a:endCxn id="20487" idx="2"/>
          </p:cNvCxnSpPr>
          <p:nvPr/>
        </p:nvCxnSpPr>
        <p:spPr bwMode="auto">
          <a:xfrm>
            <a:off x="1219200" y="6334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4140200" y="0"/>
            <a:ext cx="2009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WRC-12 </a:t>
            </a:r>
            <a:r>
              <a:rPr lang="en-GB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agenda</a:t>
            </a:r>
            <a:r>
              <a:rPr lang="en-GB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items)</a:t>
            </a:r>
            <a:endParaRPr lang="en-US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7126288" y="4675188"/>
            <a:ext cx="1446212" cy="4667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pPr algn="ctr"/>
            <a:r>
              <a:rPr lang="en-GB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CPM11-2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AutoShape 15"/>
          <p:cNvSpPr>
            <a:spLocks/>
          </p:cNvSpPr>
          <p:nvPr/>
        </p:nvSpPr>
        <p:spPr bwMode="auto">
          <a:xfrm>
            <a:off x="5821363" y="461963"/>
            <a:ext cx="1125537" cy="5943600"/>
          </a:xfrm>
          <a:prstGeom prst="rightBrace">
            <a:avLst>
              <a:gd name="adj1" fmla="val 45546"/>
              <a:gd name="adj2" fmla="val 1725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6781800" y="2855913"/>
            <a:ext cx="1752600" cy="5334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CPM Management</a:t>
            </a:r>
            <a:b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Team Meeting 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4" name="Line 17"/>
          <p:cNvSpPr>
            <a:spLocks noChangeShapeType="1"/>
          </p:cNvSpPr>
          <p:nvPr/>
        </p:nvSpPr>
        <p:spPr bwMode="auto">
          <a:xfrm>
            <a:off x="7848600" y="2395538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AutoShape 18"/>
          <p:cNvSpPr>
            <a:spLocks noChangeArrowheads="1"/>
          </p:cNvSpPr>
          <p:nvPr/>
        </p:nvSpPr>
        <p:spPr bwMode="auto">
          <a:xfrm>
            <a:off x="6858000" y="3708400"/>
            <a:ext cx="1295400" cy="609600"/>
          </a:xfrm>
          <a:prstGeom prst="flowChartDocumen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Draft </a:t>
            </a:r>
            <a:br>
              <a:rPr lang="en-GB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CPM Report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>
            <a:off x="7620000" y="3403600"/>
            <a:ext cx="1588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7620000" y="4286250"/>
            <a:ext cx="1588" cy="260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 flipH="1">
            <a:off x="7848600" y="5156200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Oval 22"/>
          <p:cNvSpPr>
            <a:spLocks noChangeArrowheads="1"/>
          </p:cNvSpPr>
          <p:nvPr/>
        </p:nvSpPr>
        <p:spPr bwMode="auto">
          <a:xfrm>
            <a:off x="4953000" y="404813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1.22</a:t>
            </a:r>
          </a:p>
        </p:txBody>
      </p:sp>
      <p:sp>
        <p:nvSpPr>
          <p:cNvPr id="20500" name="Rectangle 23">
            <a:hlinkClick r:id="rId4"/>
          </p:cNvPr>
          <p:cNvSpPr>
            <a:spLocks noChangeArrowheads="1"/>
          </p:cNvSpPr>
          <p:nvPr/>
        </p:nvSpPr>
        <p:spPr bwMode="auto">
          <a:xfrm>
            <a:off x="228600" y="9382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1B</a:t>
            </a:r>
          </a:p>
        </p:txBody>
      </p:sp>
      <p:cxnSp>
        <p:nvCxnSpPr>
          <p:cNvPr id="20501" name="AutoShape 24"/>
          <p:cNvCxnSpPr>
            <a:cxnSpLocks noChangeShapeType="1"/>
            <a:stCxn id="20500" idx="3"/>
            <a:endCxn id="20484" idx="2"/>
          </p:cNvCxnSpPr>
          <p:nvPr/>
        </p:nvCxnSpPr>
        <p:spPr bwMode="auto">
          <a:xfrm>
            <a:off x="1219200" y="10906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02" name="Rectangle 25">
            <a:hlinkClick r:id="rId5"/>
          </p:cNvPr>
          <p:cNvSpPr>
            <a:spLocks noChangeArrowheads="1"/>
          </p:cNvSpPr>
          <p:nvPr/>
        </p:nvSpPr>
        <p:spPr bwMode="auto">
          <a:xfrm>
            <a:off x="228600" y="23098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4C</a:t>
            </a:r>
          </a:p>
        </p:txBody>
      </p:sp>
      <p:sp>
        <p:nvSpPr>
          <p:cNvPr id="20503" name="Oval 26"/>
          <p:cNvSpPr>
            <a:spLocks noChangeArrowheads="1"/>
          </p:cNvSpPr>
          <p:nvPr/>
        </p:nvSpPr>
        <p:spPr bwMode="auto">
          <a:xfrm>
            <a:off x="4495800" y="2233613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1.7</a:t>
            </a:r>
          </a:p>
        </p:txBody>
      </p:sp>
      <p:cxnSp>
        <p:nvCxnSpPr>
          <p:cNvPr id="20504" name="AutoShape 27"/>
          <p:cNvCxnSpPr>
            <a:cxnSpLocks noChangeShapeType="1"/>
            <a:stCxn id="20502" idx="3"/>
            <a:endCxn id="20503" idx="2"/>
          </p:cNvCxnSpPr>
          <p:nvPr/>
        </p:nvCxnSpPr>
        <p:spPr bwMode="auto">
          <a:xfrm>
            <a:off x="1219200" y="24622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05" name="Oval 28"/>
          <p:cNvSpPr>
            <a:spLocks noChangeArrowheads="1"/>
          </p:cNvSpPr>
          <p:nvPr/>
        </p:nvSpPr>
        <p:spPr bwMode="auto">
          <a:xfrm>
            <a:off x="4953000" y="2233613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1.18</a:t>
            </a:r>
          </a:p>
        </p:txBody>
      </p:sp>
      <p:sp>
        <p:nvSpPr>
          <p:cNvPr id="20506" name="Rectangle 29">
            <a:hlinkClick r:id="rId6"/>
          </p:cNvPr>
          <p:cNvSpPr>
            <a:spLocks noChangeArrowheads="1"/>
          </p:cNvSpPr>
          <p:nvPr/>
        </p:nvSpPr>
        <p:spPr bwMode="auto">
          <a:xfrm>
            <a:off x="228600" y="27670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5A</a:t>
            </a:r>
          </a:p>
        </p:txBody>
      </p:sp>
      <p:sp>
        <p:nvSpPr>
          <p:cNvPr id="20507" name="Oval 30"/>
          <p:cNvSpPr>
            <a:spLocks noChangeArrowheads="1"/>
          </p:cNvSpPr>
          <p:nvPr/>
        </p:nvSpPr>
        <p:spPr bwMode="auto">
          <a:xfrm>
            <a:off x="4495800" y="2690813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1.23</a:t>
            </a:r>
          </a:p>
        </p:txBody>
      </p:sp>
      <p:cxnSp>
        <p:nvCxnSpPr>
          <p:cNvPr id="20508" name="AutoShape 31"/>
          <p:cNvCxnSpPr>
            <a:cxnSpLocks noChangeShapeType="1"/>
            <a:stCxn id="20506" idx="3"/>
            <a:endCxn id="20507" idx="2"/>
          </p:cNvCxnSpPr>
          <p:nvPr/>
        </p:nvCxnSpPr>
        <p:spPr bwMode="auto">
          <a:xfrm>
            <a:off x="1219200" y="29194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09" name="Oval 32"/>
          <p:cNvSpPr>
            <a:spLocks noChangeArrowheads="1"/>
          </p:cNvSpPr>
          <p:nvPr/>
        </p:nvSpPr>
        <p:spPr bwMode="auto">
          <a:xfrm>
            <a:off x="5410200" y="2233613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1.25</a:t>
            </a:r>
          </a:p>
        </p:txBody>
      </p:sp>
      <p:sp>
        <p:nvSpPr>
          <p:cNvPr id="20510" name="Rectangle 33">
            <a:hlinkClick r:id="rId7"/>
          </p:cNvPr>
          <p:cNvSpPr>
            <a:spLocks noChangeArrowheads="1"/>
          </p:cNvSpPr>
          <p:nvPr/>
        </p:nvSpPr>
        <p:spPr bwMode="auto">
          <a:xfrm>
            <a:off x="228600" y="34528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5B</a:t>
            </a:r>
          </a:p>
        </p:txBody>
      </p:sp>
      <p:sp>
        <p:nvSpPr>
          <p:cNvPr id="20511" name="Oval 34"/>
          <p:cNvSpPr>
            <a:spLocks noChangeArrowheads="1"/>
          </p:cNvSpPr>
          <p:nvPr/>
        </p:nvSpPr>
        <p:spPr bwMode="auto">
          <a:xfrm>
            <a:off x="4495800" y="3148013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1.3</a:t>
            </a:r>
          </a:p>
        </p:txBody>
      </p:sp>
      <p:cxnSp>
        <p:nvCxnSpPr>
          <p:cNvPr id="20512" name="AutoShape 35"/>
          <p:cNvCxnSpPr>
            <a:cxnSpLocks noChangeShapeType="1"/>
            <a:stCxn id="20510" idx="3"/>
            <a:endCxn id="20511" idx="2"/>
          </p:cNvCxnSpPr>
          <p:nvPr/>
        </p:nvCxnSpPr>
        <p:spPr bwMode="auto">
          <a:xfrm flipV="1">
            <a:off x="1219200" y="3376613"/>
            <a:ext cx="32766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13" name="Oval 36"/>
          <p:cNvSpPr>
            <a:spLocks noChangeArrowheads="1"/>
          </p:cNvSpPr>
          <p:nvPr/>
        </p:nvSpPr>
        <p:spPr bwMode="auto">
          <a:xfrm>
            <a:off x="4953000" y="3148013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1.4</a:t>
            </a:r>
          </a:p>
        </p:txBody>
      </p:sp>
      <p:sp>
        <p:nvSpPr>
          <p:cNvPr id="20514" name="Oval 37"/>
          <p:cNvSpPr>
            <a:spLocks noChangeArrowheads="1"/>
          </p:cNvSpPr>
          <p:nvPr/>
        </p:nvSpPr>
        <p:spPr bwMode="auto">
          <a:xfrm>
            <a:off x="5410200" y="3148013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1.9</a:t>
            </a:r>
          </a:p>
        </p:txBody>
      </p:sp>
      <p:sp>
        <p:nvSpPr>
          <p:cNvPr id="20515" name="Oval 38"/>
          <p:cNvSpPr>
            <a:spLocks noChangeArrowheads="1"/>
          </p:cNvSpPr>
          <p:nvPr/>
        </p:nvSpPr>
        <p:spPr bwMode="auto">
          <a:xfrm>
            <a:off x="5867400" y="3148013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1.10</a:t>
            </a:r>
          </a:p>
        </p:txBody>
      </p:sp>
      <p:sp>
        <p:nvSpPr>
          <p:cNvPr id="20516" name="Oval 39"/>
          <p:cNvSpPr>
            <a:spLocks noChangeArrowheads="1"/>
          </p:cNvSpPr>
          <p:nvPr/>
        </p:nvSpPr>
        <p:spPr bwMode="auto">
          <a:xfrm>
            <a:off x="4495800" y="3605213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1.14</a:t>
            </a:r>
          </a:p>
        </p:txBody>
      </p:sp>
      <p:sp>
        <p:nvSpPr>
          <p:cNvPr id="20517" name="Oval 40"/>
          <p:cNvSpPr>
            <a:spLocks noChangeArrowheads="1"/>
          </p:cNvSpPr>
          <p:nvPr/>
        </p:nvSpPr>
        <p:spPr bwMode="auto">
          <a:xfrm>
            <a:off x="4953000" y="3605213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1.15</a:t>
            </a:r>
          </a:p>
        </p:txBody>
      </p:sp>
      <p:sp>
        <p:nvSpPr>
          <p:cNvPr id="20518" name="Oval 41"/>
          <p:cNvSpPr>
            <a:spLocks noChangeArrowheads="1"/>
          </p:cNvSpPr>
          <p:nvPr/>
        </p:nvSpPr>
        <p:spPr bwMode="auto">
          <a:xfrm>
            <a:off x="5410200" y="3605213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1.21</a:t>
            </a:r>
          </a:p>
        </p:txBody>
      </p:sp>
      <p:cxnSp>
        <p:nvCxnSpPr>
          <p:cNvPr id="20519" name="AutoShape 42"/>
          <p:cNvCxnSpPr>
            <a:cxnSpLocks noChangeShapeType="1"/>
            <a:stCxn id="20510" idx="3"/>
            <a:endCxn id="20516" idx="2"/>
          </p:cNvCxnSpPr>
          <p:nvPr/>
        </p:nvCxnSpPr>
        <p:spPr bwMode="auto">
          <a:xfrm>
            <a:off x="1219200" y="3605213"/>
            <a:ext cx="32766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20" name="Rectangle 43">
            <a:hlinkClick r:id="rId8"/>
          </p:cNvPr>
          <p:cNvSpPr>
            <a:spLocks noChangeArrowheads="1"/>
          </p:cNvSpPr>
          <p:nvPr/>
        </p:nvSpPr>
        <p:spPr bwMode="auto">
          <a:xfrm>
            <a:off x="228600" y="41386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5C</a:t>
            </a:r>
          </a:p>
        </p:txBody>
      </p:sp>
      <p:sp>
        <p:nvSpPr>
          <p:cNvPr id="20521" name="Oval 44"/>
          <p:cNvSpPr>
            <a:spLocks noChangeArrowheads="1"/>
          </p:cNvSpPr>
          <p:nvPr/>
        </p:nvSpPr>
        <p:spPr bwMode="auto">
          <a:xfrm>
            <a:off x="4495800" y="4062413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1.5</a:t>
            </a:r>
          </a:p>
        </p:txBody>
      </p:sp>
      <p:cxnSp>
        <p:nvCxnSpPr>
          <p:cNvPr id="20522" name="AutoShape 45"/>
          <p:cNvCxnSpPr>
            <a:cxnSpLocks noChangeShapeType="1"/>
            <a:stCxn id="20520" idx="3"/>
            <a:endCxn id="20521" idx="2"/>
          </p:cNvCxnSpPr>
          <p:nvPr/>
        </p:nvCxnSpPr>
        <p:spPr bwMode="auto">
          <a:xfrm>
            <a:off x="1219200" y="42910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23" name="Oval 46"/>
          <p:cNvSpPr>
            <a:spLocks noChangeArrowheads="1"/>
          </p:cNvSpPr>
          <p:nvPr/>
        </p:nvSpPr>
        <p:spPr bwMode="auto">
          <a:xfrm>
            <a:off x="4953000" y="4062413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1.8</a:t>
            </a:r>
          </a:p>
        </p:txBody>
      </p:sp>
      <p:sp>
        <p:nvSpPr>
          <p:cNvPr id="20524" name="Oval 47"/>
          <p:cNvSpPr>
            <a:spLocks noChangeArrowheads="1"/>
          </p:cNvSpPr>
          <p:nvPr/>
        </p:nvSpPr>
        <p:spPr bwMode="auto">
          <a:xfrm>
            <a:off x="5410200" y="4062413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1.20</a:t>
            </a:r>
          </a:p>
        </p:txBody>
      </p:sp>
      <p:sp>
        <p:nvSpPr>
          <p:cNvPr id="20525" name="Rectangle 48">
            <a:hlinkClick r:id="rId9"/>
          </p:cNvPr>
          <p:cNvSpPr>
            <a:spLocks noChangeArrowheads="1"/>
          </p:cNvSpPr>
          <p:nvPr/>
        </p:nvSpPr>
        <p:spPr bwMode="auto">
          <a:xfrm>
            <a:off x="228600" y="45958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7B</a:t>
            </a:r>
          </a:p>
        </p:txBody>
      </p:sp>
      <p:sp>
        <p:nvSpPr>
          <p:cNvPr id="20526" name="Oval 49"/>
          <p:cNvSpPr>
            <a:spLocks noChangeArrowheads="1"/>
          </p:cNvSpPr>
          <p:nvPr/>
        </p:nvSpPr>
        <p:spPr bwMode="auto">
          <a:xfrm>
            <a:off x="4495800" y="4519613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1.11</a:t>
            </a:r>
          </a:p>
        </p:txBody>
      </p:sp>
      <p:cxnSp>
        <p:nvCxnSpPr>
          <p:cNvPr id="20527" name="AutoShape 50"/>
          <p:cNvCxnSpPr>
            <a:cxnSpLocks noChangeShapeType="1"/>
            <a:stCxn id="20525" idx="3"/>
            <a:endCxn id="20526" idx="2"/>
          </p:cNvCxnSpPr>
          <p:nvPr/>
        </p:nvCxnSpPr>
        <p:spPr bwMode="auto">
          <a:xfrm>
            <a:off x="1219200" y="47482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28" name="Oval 51"/>
          <p:cNvSpPr>
            <a:spLocks noChangeArrowheads="1"/>
          </p:cNvSpPr>
          <p:nvPr/>
        </p:nvSpPr>
        <p:spPr bwMode="auto">
          <a:xfrm>
            <a:off x="4953000" y="4519613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1.12</a:t>
            </a:r>
          </a:p>
        </p:txBody>
      </p:sp>
      <p:sp>
        <p:nvSpPr>
          <p:cNvPr id="20529" name="Oval 52"/>
          <p:cNvSpPr>
            <a:spLocks noChangeArrowheads="1"/>
          </p:cNvSpPr>
          <p:nvPr/>
        </p:nvSpPr>
        <p:spPr bwMode="auto">
          <a:xfrm>
            <a:off x="5410200" y="4519613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1.24</a:t>
            </a:r>
          </a:p>
        </p:txBody>
      </p:sp>
      <p:sp>
        <p:nvSpPr>
          <p:cNvPr id="20530" name="Rectangle 53">
            <a:hlinkClick r:id="rId10"/>
          </p:cNvPr>
          <p:cNvSpPr>
            <a:spLocks noChangeArrowheads="1"/>
          </p:cNvSpPr>
          <p:nvPr/>
        </p:nvSpPr>
        <p:spPr bwMode="auto">
          <a:xfrm>
            <a:off x="228600" y="5053013"/>
            <a:ext cx="9906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7C</a:t>
            </a:r>
          </a:p>
        </p:txBody>
      </p:sp>
      <p:sp>
        <p:nvSpPr>
          <p:cNvPr id="20531" name="Oval 54"/>
          <p:cNvSpPr>
            <a:spLocks noChangeArrowheads="1"/>
          </p:cNvSpPr>
          <p:nvPr/>
        </p:nvSpPr>
        <p:spPr bwMode="auto">
          <a:xfrm>
            <a:off x="4495800" y="4976813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1.16</a:t>
            </a:r>
          </a:p>
        </p:txBody>
      </p:sp>
      <p:cxnSp>
        <p:nvCxnSpPr>
          <p:cNvPr id="20532" name="AutoShape 55"/>
          <p:cNvCxnSpPr>
            <a:cxnSpLocks noChangeShapeType="1"/>
            <a:stCxn id="20530" idx="3"/>
            <a:endCxn id="20531" idx="2"/>
          </p:cNvCxnSpPr>
          <p:nvPr/>
        </p:nvCxnSpPr>
        <p:spPr bwMode="auto">
          <a:xfrm>
            <a:off x="1219200" y="5205413"/>
            <a:ext cx="327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33" name="Rectangle 56">
            <a:hlinkClick r:id="rId11"/>
          </p:cNvPr>
          <p:cNvSpPr>
            <a:spLocks noChangeArrowheads="1"/>
          </p:cNvSpPr>
          <p:nvPr/>
        </p:nvSpPr>
        <p:spPr bwMode="auto">
          <a:xfrm>
            <a:off x="228600" y="5510213"/>
            <a:ext cx="10668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JTG 5-6</a:t>
            </a:r>
          </a:p>
        </p:txBody>
      </p:sp>
      <p:sp>
        <p:nvSpPr>
          <p:cNvPr id="20534" name="Oval 57"/>
          <p:cNvSpPr>
            <a:spLocks noChangeArrowheads="1"/>
          </p:cNvSpPr>
          <p:nvPr/>
        </p:nvSpPr>
        <p:spPr bwMode="auto">
          <a:xfrm>
            <a:off x="4495800" y="5434013"/>
            <a:ext cx="457200" cy="457200"/>
          </a:xfrm>
          <a:prstGeom prst="ellipse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1.17</a:t>
            </a:r>
          </a:p>
        </p:txBody>
      </p:sp>
      <p:cxnSp>
        <p:nvCxnSpPr>
          <p:cNvPr id="20535" name="AutoShape 58"/>
          <p:cNvCxnSpPr>
            <a:cxnSpLocks noChangeShapeType="1"/>
            <a:stCxn id="20533" idx="3"/>
            <a:endCxn id="20534" idx="2"/>
          </p:cNvCxnSpPr>
          <p:nvPr/>
        </p:nvCxnSpPr>
        <p:spPr bwMode="auto">
          <a:xfrm>
            <a:off x="1295400" y="5662613"/>
            <a:ext cx="3200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36" name="Rectangle 59">
            <a:hlinkClick r:id="rId12"/>
          </p:cNvPr>
          <p:cNvSpPr>
            <a:spLocks noChangeArrowheads="1"/>
          </p:cNvSpPr>
          <p:nvPr/>
        </p:nvSpPr>
        <p:spPr bwMode="auto">
          <a:xfrm>
            <a:off x="228600" y="1852613"/>
            <a:ext cx="457200" cy="304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</a:t>
            </a:r>
          </a:p>
        </p:txBody>
      </p:sp>
      <p:sp>
        <p:nvSpPr>
          <p:cNvPr id="20537" name="Oval 60"/>
          <p:cNvSpPr>
            <a:spLocks noChangeArrowheads="1"/>
          </p:cNvSpPr>
          <p:nvPr/>
        </p:nvSpPr>
        <p:spPr bwMode="auto">
          <a:xfrm>
            <a:off x="4495800" y="1776413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cxnSp>
        <p:nvCxnSpPr>
          <p:cNvPr id="20538" name="AutoShape 61"/>
          <p:cNvCxnSpPr>
            <a:cxnSpLocks noChangeShapeType="1"/>
            <a:stCxn id="20536" idx="3"/>
            <a:endCxn id="20537" idx="2"/>
          </p:cNvCxnSpPr>
          <p:nvPr/>
        </p:nvCxnSpPr>
        <p:spPr bwMode="auto">
          <a:xfrm>
            <a:off x="685800" y="2005013"/>
            <a:ext cx="3810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39" name="AutoShape 62"/>
          <p:cNvCxnSpPr>
            <a:cxnSpLocks noChangeShapeType="1"/>
            <a:stCxn id="20483" idx="3"/>
            <a:endCxn id="20537" idx="2"/>
          </p:cNvCxnSpPr>
          <p:nvPr/>
        </p:nvCxnSpPr>
        <p:spPr bwMode="auto">
          <a:xfrm>
            <a:off x="1219200" y="1547813"/>
            <a:ext cx="327660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40" name="Text Box 63"/>
          <p:cNvSpPr txBox="1">
            <a:spLocks noChangeArrowheads="1"/>
          </p:cNvSpPr>
          <p:nvPr/>
        </p:nvSpPr>
        <p:spPr bwMode="auto">
          <a:xfrm rot="491003">
            <a:off x="1497013" y="1668463"/>
            <a:ext cx="1149350" cy="192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Technical aspects</a:t>
            </a:r>
          </a:p>
        </p:txBody>
      </p:sp>
      <p:sp>
        <p:nvSpPr>
          <p:cNvPr id="20541" name="Text Box 64"/>
          <p:cNvSpPr txBox="1">
            <a:spLocks noChangeArrowheads="1"/>
          </p:cNvSpPr>
          <p:nvPr/>
        </p:nvSpPr>
        <p:spPr bwMode="auto">
          <a:xfrm>
            <a:off x="1447800" y="2005013"/>
            <a:ext cx="2282825" cy="192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Regulatory and procedural aspects</a:t>
            </a:r>
          </a:p>
        </p:txBody>
      </p:sp>
      <p:sp>
        <p:nvSpPr>
          <p:cNvPr id="20542" name="Rectangle 65">
            <a:hlinkClick r:id="rId2"/>
          </p:cNvPr>
          <p:cNvSpPr>
            <a:spLocks noChangeArrowheads="1"/>
          </p:cNvSpPr>
          <p:nvPr/>
        </p:nvSpPr>
        <p:spPr bwMode="auto">
          <a:xfrm>
            <a:off x="241300" y="5945188"/>
            <a:ext cx="1090613" cy="347662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pPr algn="ctr">
              <a:lnSpc>
                <a:spcPct val="70000"/>
              </a:lnSpc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1A</a:t>
            </a:r>
          </a:p>
        </p:txBody>
      </p:sp>
      <p:sp>
        <p:nvSpPr>
          <p:cNvPr id="20543" name="Oval 66"/>
          <p:cNvSpPr>
            <a:spLocks noChangeArrowheads="1"/>
          </p:cNvSpPr>
          <p:nvPr/>
        </p:nvSpPr>
        <p:spPr bwMode="auto">
          <a:xfrm>
            <a:off x="4495800" y="5891213"/>
            <a:ext cx="1371600" cy="457200"/>
          </a:xfrm>
          <a:prstGeom prst="ellipse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8.1 sub-issues</a:t>
            </a:r>
          </a:p>
        </p:txBody>
      </p:sp>
      <p:cxnSp>
        <p:nvCxnSpPr>
          <p:cNvPr id="20544" name="AutoShape 67"/>
          <p:cNvCxnSpPr>
            <a:cxnSpLocks noChangeShapeType="1"/>
            <a:stCxn id="20542" idx="3"/>
            <a:endCxn id="20543" idx="2"/>
          </p:cNvCxnSpPr>
          <p:nvPr/>
        </p:nvCxnSpPr>
        <p:spPr bwMode="auto">
          <a:xfrm>
            <a:off x="1331913" y="6119813"/>
            <a:ext cx="31638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45" name="AutoShape 68"/>
          <p:cNvSpPr>
            <a:spLocks noChangeArrowheads="1"/>
          </p:cNvSpPr>
          <p:nvPr/>
        </p:nvSpPr>
        <p:spPr bwMode="auto">
          <a:xfrm>
            <a:off x="7696200" y="414338"/>
            <a:ext cx="1066800" cy="1981200"/>
          </a:xfrm>
          <a:prstGeom prst="flowChartDocumen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Chapter 1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6" name="AutoShape 69"/>
          <p:cNvSpPr>
            <a:spLocks noChangeArrowheads="1"/>
          </p:cNvSpPr>
          <p:nvPr/>
        </p:nvSpPr>
        <p:spPr bwMode="auto">
          <a:xfrm>
            <a:off x="7620000" y="719138"/>
            <a:ext cx="1066800" cy="1752600"/>
          </a:xfrm>
          <a:prstGeom prst="flowChartDocumen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Chapter 2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7" name="AutoShape 70"/>
          <p:cNvSpPr>
            <a:spLocks noChangeArrowheads="1"/>
          </p:cNvSpPr>
          <p:nvPr/>
        </p:nvSpPr>
        <p:spPr bwMode="auto">
          <a:xfrm>
            <a:off x="7543800" y="1023938"/>
            <a:ext cx="1066800" cy="1447800"/>
          </a:xfrm>
          <a:prstGeom prst="flowChartDocumen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Chapter 3</a:t>
            </a:r>
            <a:b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8" name="AutoShape 71"/>
          <p:cNvSpPr>
            <a:spLocks noChangeArrowheads="1"/>
          </p:cNvSpPr>
          <p:nvPr/>
        </p:nvSpPr>
        <p:spPr bwMode="auto">
          <a:xfrm>
            <a:off x="7467600" y="1328738"/>
            <a:ext cx="1066800" cy="1143000"/>
          </a:xfrm>
          <a:prstGeom prst="flowChartDocumen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Chapter 4</a:t>
            </a:r>
            <a:b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9" name="AutoShape 72"/>
          <p:cNvSpPr>
            <a:spLocks noChangeArrowheads="1"/>
          </p:cNvSpPr>
          <p:nvPr/>
        </p:nvSpPr>
        <p:spPr bwMode="auto">
          <a:xfrm>
            <a:off x="7391400" y="1633538"/>
            <a:ext cx="1066800" cy="914400"/>
          </a:xfrm>
          <a:prstGeom prst="flowChartDocumen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Chapter 5</a:t>
            </a:r>
            <a:b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0" name="AutoShape 73"/>
          <p:cNvSpPr>
            <a:spLocks noChangeArrowheads="1"/>
          </p:cNvSpPr>
          <p:nvPr/>
        </p:nvSpPr>
        <p:spPr bwMode="auto">
          <a:xfrm>
            <a:off x="7315200" y="1938338"/>
            <a:ext cx="1066800" cy="609600"/>
          </a:xfrm>
          <a:prstGeom prst="flowChart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  <a:spcBef>
                <a:spcPct val="8000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Chapter 6*</a:t>
            </a:r>
            <a:b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(draft texts)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1" name="Text Box 74"/>
          <p:cNvSpPr txBox="1">
            <a:spLocks noChangeArrowheads="1"/>
          </p:cNvSpPr>
          <p:nvPr/>
        </p:nvSpPr>
        <p:spPr bwMode="auto">
          <a:xfrm>
            <a:off x="6858000" y="6196013"/>
            <a:ext cx="2286000" cy="304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includes also a.i. 2, 4, 8.2</a:t>
            </a:r>
          </a:p>
        </p:txBody>
      </p:sp>
      <p:sp>
        <p:nvSpPr>
          <p:cNvPr id="20552" name="AutoShape 75"/>
          <p:cNvSpPr>
            <a:spLocks noChangeArrowheads="1"/>
          </p:cNvSpPr>
          <p:nvPr/>
        </p:nvSpPr>
        <p:spPr bwMode="auto">
          <a:xfrm>
            <a:off x="7129463" y="5381625"/>
            <a:ext cx="1514475" cy="785813"/>
          </a:xfrm>
          <a:prstGeom prst="flowChartDocumen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CPM Report </a:t>
            </a:r>
            <a:b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WRC-12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3" name="Rectangle 76"/>
          <p:cNvSpPr>
            <a:spLocks noChangeArrowheads="1"/>
          </p:cNvSpPr>
          <p:nvPr/>
        </p:nvSpPr>
        <p:spPr bwMode="auto">
          <a:xfrm>
            <a:off x="8382000" y="3708400"/>
            <a:ext cx="566738" cy="4667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pPr algn="ctr"/>
            <a:r>
              <a:rPr lang="en-GB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4" name="Line 77"/>
          <p:cNvSpPr>
            <a:spLocks noChangeShapeType="1"/>
          </p:cNvSpPr>
          <p:nvPr/>
        </p:nvSpPr>
        <p:spPr bwMode="auto">
          <a:xfrm flipH="1">
            <a:off x="8153400" y="4165600"/>
            <a:ext cx="457200" cy="41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5" name="Line 78"/>
          <p:cNvSpPr>
            <a:spLocks noChangeShapeType="1"/>
          </p:cNvSpPr>
          <p:nvPr/>
        </p:nvSpPr>
        <p:spPr bwMode="auto">
          <a:xfrm>
            <a:off x="8153400" y="3937000"/>
            <a:ext cx="2286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6" name="Text Box 79"/>
          <p:cNvSpPr txBox="1">
            <a:spLocks noChangeArrowheads="1"/>
          </p:cNvSpPr>
          <p:nvPr/>
        </p:nvSpPr>
        <p:spPr bwMode="auto">
          <a:xfrm>
            <a:off x="179388" y="0"/>
            <a:ext cx="22606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Responsible ITU-R Groups</a:t>
            </a:r>
          </a:p>
        </p:txBody>
      </p:sp>
      <p:sp>
        <p:nvSpPr>
          <p:cNvPr id="20557" name="Rectangle 80">
            <a:hlinkClick r:id="rId3"/>
          </p:cNvPr>
          <p:cNvSpPr>
            <a:spLocks noChangeArrowheads="1"/>
          </p:cNvSpPr>
          <p:nvPr/>
        </p:nvSpPr>
        <p:spPr bwMode="auto">
          <a:xfrm>
            <a:off x="1536700" y="5964238"/>
            <a:ext cx="1090613" cy="347662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pPr algn="ctr">
              <a:lnSpc>
                <a:spcPct val="70000"/>
              </a:lnSpc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WP 4A</a:t>
            </a:r>
          </a:p>
        </p:txBody>
      </p:sp>
      <p:cxnSp>
        <p:nvCxnSpPr>
          <p:cNvPr id="20558" name="AutoShape 81"/>
          <p:cNvCxnSpPr>
            <a:cxnSpLocks noChangeShapeType="1"/>
            <a:stCxn id="20557" idx="3"/>
            <a:endCxn id="20543" idx="2"/>
          </p:cNvCxnSpPr>
          <p:nvPr/>
        </p:nvCxnSpPr>
        <p:spPr bwMode="auto">
          <a:xfrm flipV="1">
            <a:off x="2627313" y="6119813"/>
            <a:ext cx="1868487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59" name="AutoShape 82"/>
          <p:cNvCxnSpPr>
            <a:cxnSpLocks noChangeShapeType="1"/>
            <a:stCxn id="20560" idx="3"/>
            <a:endCxn id="20543" idx="2"/>
          </p:cNvCxnSpPr>
          <p:nvPr/>
        </p:nvCxnSpPr>
        <p:spPr bwMode="auto">
          <a:xfrm flipV="1">
            <a:off x="3635375" y="6119813"/>
            <a:ext cx="860425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60" name="Rectangle 83">
            <a:hlinkClick r:id="rId13"/>
          </p:cNvPr>
          <p:cNvSpPr>
            <a:spLocks noChangeArrowheads="1"/>
          </p:cNvSpPr>
          <p:nvPr/>
        </p:nvSpPr>
        <p:spPr bwMode="auto">
          <a:xfrm>
            <a:off x="2832100" y="5964238"/>
            <a:ext cx="803275" cy="347662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pPr algn="ctr">
              <a:lnSpc>
                <a:spcPct val="70000"/>
              </a:lnSpc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SG 7</a:t>
            </a:r>
          </a:p>
        </p:txBody>
      </p:sp>
      <p:sp>
        <p:nvSpPr>
          <p:cNvPr id="20561" name="Text Box 165"/>
          <p:cNvSpPr txBox="1">
            <a:spLocks noChangeArrowheads="1"/>
          </p:cNvSpPr>
          <p:nvPr/>
        </p:nvSpPr>
        <p:spPr bwMode="auto">
          <a:xfrm>
            <a:off x="6948488" y="0"/>
            <a:ext cx="11668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CPM Report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Agenda items of particular interest</a:t>
            </a:r>
          </a:p>
        </p:txBody>
      </p:sp>
      <p:sp>
        <p:nvSpPr>
          <p:cNvPr id="2150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557338"/>
            <a:ext cx="8540750" cy="467995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Char char="•"/>
            </a:pPr>
            <a:r>
              <a:rPr lang="en-US" sz="2000" b="1" smtClean="0">
                <a:solidFill>
                  <a:srgbClr val="000000"/>
                </a:solidFill>
                <a:cs typeface="Arial" charset="0"/>
              </a:rPr>
              <a:t>1.2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GB" sz="2000" smtClean="0">
                <a:solidFill>
                  <a:srgbClr val="000000"/>
                </a:solidFill>
                <a:cs typeface="Arial" charset="0"/>
              </a:rPr>
              <a:t>take appropriate action with a view to enhancing the international regulatory framework – Res. 951 (</a:t>
            </a:r>
            <a:r>
              <a:rPr lang="en-GB" sz="1600" b="1" smtClean="0">
                <a:solidFill>
                  <a:srgbClr val="000000"/>
                </a:solidFill>
                <a:cs typeface="Arial" charset="0"/>
              </a:rPr>
              <a:t>Rev.WRC-07</a:t>
            </a:r>
            <a:r>
              <a:rPr lang="en-GB" sz="2000" smtClean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en-GB" sz="2000" smtClean="0">
              <a:solidFill>
                <a:srgbClr val="000000"/>
              </a:solidFill>
              <a:cs typeface="Arial" charset="0"/>
            </a:endParaRPr>
          </a:p>
          <a:p>
            <a:r>
              <a:rPr lang="en-US" sz="2000" b="1" smtClean="0">
                <a:solidFill>
                  <a:srgbClr val="000000"/>
                </a:solidFill>
                <a:cs typeface="Arial" charset="0"/>
              </a:rPr>
              <a:t>1.17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GB" sz="2000" smtClean="0">
                <a:solidFill>
                  <a:srgbClr val="000000"/>
                </a:solidFill>
                <a:cs typeface="Arial" charset="0"/>
              </a:rPr>
              <a:t>consider sharing studies between the MS and other services at 790-862 MHz in Regions 1 and 3 to ensure the adequate protection of services in this frequency band</a:t>
            </a:r>
          </a:p>
          <a:p>
            <a:endParaRPr lang="en-GB" sz="2000" smtClean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000" b="1" smtClean="0">
                <a:solidFill>
                  <a:srgbClr val="000000"/>
                </a:solidFill>
                <a:cs typeface="Arial" charset="0"/>
              </a:rPr>
              <a:t>1.19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GB" sz="2000" smtClean="0">
                <a:solidFill>
                  <a:srgbClr val="000000"/>
                </a:solidFill>
                <a:cs typeface="Arial" charset="0"/>
              </a:rPr>
              <a:t>consider regulatory measures in order to enable introduction of software-defined radio and cognitive radio systems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en-US" sz="2000" smtClean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000" b="1" smtClean="0">
                <a:solidFill>
                  <a:srgbClr val="000000"/>
                </a:solidFill>
                <a:cs typeface="Arial" charset="0"/>
              </a:rPr>
              <a:t>1.22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GB" sz="2000" smtClean="0">
                <a:solidFill>
                  <a:srgbClr val="000000"/>
                </a:solidFill>
                <a:cs typeface="Arial" charset="0"/>
              </a:rPr>
              <a:t>examine effect of emissions from SRD on radiocommunication services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en-GB" sz="2000" smtClean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2000" b="1" smtClean="0">
                <a:solidFill>
                  <a:srgbClr val="000000"/>
                </a:solidFill>
                <a:cs typeface="Arial" charset="0"/>
              </a:rPr>
              <a:t>8.2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:	Items to be included in WRC-15 Agenda (Res. 806 (WRC-07))</a:t>
            </a:r>
          </a:p>
          <a:p>
            <a:endParaRPr lang="en-US" sz="2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583613" y="625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5</a:t>
            </a:r>
          </a:p>
        </p:txBody>
      </p:sp>
      <p:pic>
        <p:nvPicPr>
          <p:cNvPr id="22530" name="Picture 2" descr="ASM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25613"/>
            <a:ext cx="53435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atu_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4765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logo_mini_en3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63613" y="5383213"/>
            <a:ext cx="693737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image003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" y="812800"/>
            <a:ext cx="914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citel_logo4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4513263"/>
            <a:ext cx="22240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ept_logo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8200" y="3479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3400" y="355600"/>
            <a:ext cx="864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en-GB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Regional group meetings: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209800" y="836613"/>
            <a:ext cx="6538913" cy="64135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APG2012-3, 8 – 12 March 2010, Bangkok, Thailand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APG2012-4, 13 </a:t>
            </a:r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–</a:t>
            </a: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 December 2010, Hong Kong, China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09800" y="3536950"/>
            <a:ext cx="6538913" cy="7016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CPG12-5, 24 – 26 February 2010, Ponta Delgada, Portugal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CPG12-6, 28 Sep. – 1 Oct. 2010, Berlin, Germany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209800" y="2549525"/>
            <a:ext cx="6538913" cy="6889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buFontTx/>
              <a:buChar char="•"/>
              <a:tabLst>
                <a:tab pos="92075" algn="l"/>
              </a:tabLs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sz="20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meeting, Geneva, 14-16 Sept. 2009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92075" algn="l"/>
              </a:tabLs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[2</a:t>
            </a:r>
            <a:r>
              <a:rPr lang="en-US" sz="2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meeting scheduled on 2010]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209800" y="4495800"/>
            <a:ext cx="6538913" cy="64135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XIV PCC.II, 10 – 13 November 2009, Washington, USA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XV PCC.II, 31 Aug. – 3 Sept. 2010, Fortaleza, Brazil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209800" y="5397500"/>
            <a:ext cx="6538913" cy="10064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WG-5: 29 March – 1 April 2010, Yerevan, Armenia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COMs: 7 – 9 September 2010, Baku, Azerbaijan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WG-6: 27 – 29 October 2010, Minsk, Belarus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55750" y="6243638"/>
            <a:ext cx="4484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Regional Commonwealth in the field of Communications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687513" y="1368425"/>
            <a:ext cx="2306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Asia Pacific Telecommunity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01788" y="3092450"/>
            <a:ext cx="288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African Telecommunications Union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738313" y="4181475"/>
            <a:ext cx="581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European Conference of Postal and Telecommunications Administrations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176463" y="5080000"/>
            <a:ext cx="390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Inter-American Telecommunication Commission</a:t>
            </a:r>
            <a:endParaRPr lang="en-US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white">
          <a:xfrm>
            <a:off x="107950" y="1652588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white">
          <a:xfrm>
            <a:off x="107950" y="2444750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white">
          <a:xfrm>
            <a:off x="107950" y="4460875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white">
          <a:xfrm>
            <a:off x="107950" y="5324475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white">
          <a:xfrm>
            <a:off x="71438" y="3452813"/>
            <a:ext cx="89646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209800" y="1709738"/>
            <a:ext cx="6538913" cy="58102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ASMG, 1 – 6 March 2010, Tunis, Tunisia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ASMG, 28 Nov. – 3 Dec. 2010, Beirut, Lebanon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6</a:t>
            </a:r>
          </a:p>
        </p:txBody>
      </p:sp>
      <p:pic>
        <p:nvPicPr>
          <p:cNvPr id="23554" name="Picture 5" descr="vignette_A3 poster-WR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13239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8461" name="Picture 13" descr="wrc-12-info-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735013"/>
            <a:ext cx="370998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Line 3"/>
          <p:cNvSpPr>
            <a:spLocks noChangeShapeType="1"/>
          </p:cNvSpPr>
          <p:nvPr/>
        </p:nvSpPr>
        <p:spPr bwMode="white">
          <a:xfrm>
            <a:off x="107950" y="2852738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white">
          <a:xfrm>
            <a:off x="107950" y="5013325"/>
            <a:ext cx="896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68454" name="Text Box 6"/>
          <p:cNvSpPr txBox="1">
            <a:spLocks noChangeArrowheads="1"/>
          </p:cNvSpPr>
          <p:nvPr/>
        </p:nvSpPr>
        <p:spPr bwMode="auto">
          <a:xfrm>
            <a:off x="1763713" y="836613"/>
            <a:ext cx="7380287" cy="1944687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265113" indent="-265113"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Organized in collaboration with ATU</a:t>
            </a:r>
          </a:p>
          <a:p>
            <a:pPr marL="265113" indent="-265113"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– 16 September 2009, ITU Headquarters, Geneva</a:t>
            </a: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of the organization, preliminary views, </a:t>
            </a:r>
            <a:br>
              <a:rPr lang="en-US" sz="2400" b="1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06060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priorities and positions of the 6 regional groups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and review of the ITU-R preparatory </a:t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studies by some Chairmen of the responsible groups</a:t>
            </a:r>
          </a:p>
        </p:txBody>
      </p:sp>
      <p:sp>
        <p:nvSpPr>
          <p:cNvPr id="1768455" name="Text Box 7"/>
          <p:cNvSpPr txBox="1">
            <a:spLocks noChangeArrowheads="1"/>
          </p:cNvSpPr>
          <p:nvPr/>
        </p:nvSpPr>
        <p:spPr bwMode="auto">
          <a:xfrm>
            <a:off x="1763713" y="2924175"/>
            <a:ext cx="7380287" cy="2016125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265113" indent="-265113"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ITU Headquarters, Geneva</a:t>
            </a: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of the Draft CPM Report to WRC-12</a:t>
            </a:r>
            <a:b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(explanation of the draft Methods to satisfy the </a:t>
            </a:r>
            <a:b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WRC-12 Agenda items)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and review of the regional groups’ draft</a:t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preliminary views, positions and common proposals</a:t>
            </a:r>
          </a:p>
        </p:txBody>
      </p:sp>
      <p:sp>
        <p:nvSpPr>
          <p:cNvPr id="1768456" name="Text Box 8"/>
          <p:cNvSpPr txBox="1">
            <a:spLocks noChangeArrowheads="1"/>
          </p:cNvSpPr>
          <p:nvPr/>
        </p:nvSpPr>
        <p:spPr bwMode="white">
          <a:xfrm>
            <a:off x="250825" y="2951163"/>
            <a:ext cx="1366838" cy="19177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Arial" charset="0"/>
              <a:buNone/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Meeting,</a:t>
            </a:r>
            <a:b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 &amp; 25</a:t>
            </a:r>
            <a:b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Nov. 2010</a:t>
            </a:r>
          </a:p>
        </p:txBody>
      </p:sp>
      <p:sp>
        <p:nvSpPr>
          <p:cNvPr id="1768457" name="Text Box 9"/>
          <p:cNvSpPr txBox="1">
            <a:spLocks noChangeArrowheads="1"/>
          </p:cNvSpPr>
          <p:nvPr/>
        </p:nvSpPr>
        <p:spPr bwMode="auto">
          <a:xfrm>
            <a:off x="1763713" y="5084763"/>
            <a:ext cx="7380287" cy="1366837"/>
          </a:xfrm>
          <a:prstGeom prst="rect">
            <a:avLst/>
          </a:prstGeom>
          <a:solidFill>
            <a:srgbClr val="33CC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265113" indent="-265113">
              <a:lnSpc>
                <a:spcPct val="90000"/>
              </a:lnSpc>
              <a:buFontTx/>
              <a:buChar char="•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Planned to be held in 2011</a:t>
            </a: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of the CPM &amp; Dir. Reports to WRC-12</a:t>
            </a:r>
          </a:p>
          <a:p>
            <a:pPr marL="265113" indent="-265113">
              <a:lnSpc>
                <a:spcPct val="90000"/>
              </a:lnSpc>
              <a:buFont typeface="Wingdings" pitchFamily="2" charset="2"/>
              <a:buChar char="ð"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Presentation and review of the regional groups’ draft</a:t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views, positions and common proposals</a:t>
            </a:r>
          </a:p>
        </p:txBody>
      </p:sp>
      <p:sp>
        <p:nvSpPr>
          <p:cNvPr id="1768458" name="Text Box 10"/>
          <p:cNvSpPr txBox="1">
            <a:spLocks noChangeArrowheads="1"/>
          </p:cNvSpPr>
          <p:nvPr/>
        </p:nvSpPr>
        <p:spPr bwMode="white">
          <a:xfrm>
            <a:off x="180975" y="5443538"/>
            <a:ext cx="1366838" cy="82232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Arial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  <a:buFont typeface="Arial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Meeting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303213" y="327025"/>
            <a:ext cx="421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Information meetings for WRC-12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768461"/>
                                        </p:tgtEl>
                                      </p:cBhvr>
                                      <p:by x="35000" y="3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90751E-6 L -0.13177 0.0411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768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4" grpId="0" animBg="1"/>
      <p:bldP spid="1768455" grpId="0" animBg="1"/>
      <p:bldP spid="1768456" grpId="0"/>
      <p:bldP spid="1768457" grpId="0" animBg="1"/>
      <p:bldP spid="1768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0000" y="2668588"/>
            <a:ext cx="61436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latin typeface="+mn-lt"/>
                <a:ea typeface="宋体" charset="-122"/>
                <a:cs typeface="+mn-cs"/>
              </a:rPr>
              <a:t>Supplementary Slides</a:t>
            </a:r>
          </a:p>
        </p:txBody>
      </p:sp>
      <p:sp>
        <p:nvSpPr>
          <p:cNvPr id="2253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B50D78A3-5694-4281-8641-2640703D3B65}" type="slidenum">
              <a:rPr lang="en-US" altLang="zh-CN" smtClean="0"/>
              <a:pPr>
                <a:defRPr/>
              </a:pPr>
              <a:t>8</a:t>
            </a:fld>
            <a:endParaRPr lang="en-US" altLang="zh-CN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BA82ED07-1789-48AC-B04F-3BCF8E722429}" type="slidenum">
              <a:rPr lang="en-US" altLang="zh-CN" smtClean="0"/>
              <a:pPr>
                <a:defRPr/>
              </a:pPr>
              <a:t>9</a:t>
            </a:fld>
            <a:endParaRPr lang="en-US" altLang="zh-CN" smtClean="0"/>
          </a:p>
        </p:txBody>
      </p:sp>
      <p:pic>
        <p:nvPicPr>
          <p:cNvPr id="25602" name="Picture 4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92150"/>
            <a:ext cx="8497888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483"/>
          <p:cNvSpPr txBox="1">
            <a:spLocks noChangeArrowheads="1"/>
          </p:cNvSpPr>
          <p:nvPr/>
        </p:nvSpPr>
        <p:spPr bwMode="auto">
          <a:xfrm>
            <a:off x="179388" y="549275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4" name="Text Box 484"/>
          <p:cNvSpPr txBox="1">
            <a:spLocks noChangeArrowheads="1"/>
          </p:cNvSpPr>
          <p:nvPr/>
        </p:nvSpPr>
        <p:spPr bwMode="auto">
          <a:xfrm>
            <a:off x="0" y="333375"/>
            <a:ext cx="856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hlinkClick r:id="rId3"/>
              </a:rPr>
              <a:t>http://www.itu.int/ITU-R/go/wrc-12</a:t>
            </a:r>
            <a:endParaRPr lang="en-US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345</TotalTime>
  <Words>515</Words>
  <Application>Microsoft Office PowerPoint</Application>
  <PresentationFormat>全屏显示(4:3)</PresentationFormat>
  <Paragraphs>151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万里长城</vt:lpstr>
      <vt:lpstr>Worksheet</vt:lpstr>
      <vt:lpstr>幻灯片 1</vt:lpstr>
      <vt:lpstr>Timetable</vt:lpstr>
      <vt:lpstr>幻灯片 3</vt:lpstr>
      <vt:lpstr>幻灯片 4</vt:lpstr>
      <vt:lpstr>Agenda items of particular interest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18</cp:revision>
  <cp:lastPrinted>1601-01-01T00:00:00Z</cp:lastPrinted>
  <dcterms:created xsi:type="dcterms:W3CDTF">2010-05-04T03:31:53Z</dcterms:created>
  <dcterms:modified xsi:type="dcterms:W3CDTF">2010-08-22T05:22:48Z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